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7" r:id="rId3"/>
    <p:sldId id="267" r:id="rId4"/>
    <p:sldId id="257" r:id="rId5"/>
    <p:sldId id="258" r:id="rId6"/>
    <p:sldId id="259" r:id="rId7"/>
    <p:sldId id="260" r:id="rId8"/>
    <p:sldId id="261" r:id="rId9"/>
    <p:sldId id="262" r:id="rId10"/>
    <p:sldId id="263" r:id="rId11"/>
    <p:sldId id="264" r:id="rId12"/>
    <p:sldId id="268" r:id="rId13"/>
    <p:sldId id="269" r:id="rId14"/>
    <p:sldId id="270" r:id="rId15"/>
    <p:sldId id="271" r:id="rId16"/>
    <p:sldId id="272" r:id="rId17"/>
    <p:sldId id="273" r:id="rId18"/>
    <p:sldId id="274" r:id="rId19"/>
    <p:sldId id="275" r:id="rId20"/>
    <p:sldId id="266" r:id="rId21"/>
    <p:sldId id="281" r:id="rId22"/>
    <p:sldId id="279" r:id="rId23"/>
    <p:sldId id="265" r:id="rId24"/>
    <p:sldId id="28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6" d="100"/>
          <a:sy n="96" d="100"/>
        </p:scale>
        <p:origin x="1233" y="5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10.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262D5-E949-94C4-87E0-A6E055F54EA4}"/>
              </a:ext>
            </a:extLst>
          </p:cNvPr>
          <p:cNvSpPr txBox="1"/>
          <p:nvPr/>
        </p:nvSpPr>
        <p:spPr>
          <a:xfrm>
            <a:off x="1167849" y="432352"/>
            <a:ext cx="7220778" cy="769441"/>
          </a:xfrm>
          <a:prstGeom prst="rect">
            <a:avLst/>
          </a:prstGeom>
          <a:noFill/>
        </p:spPr>
        <p:txBody>
          <a:bodyPr wrap="square" rtlCol="0">
            <a:spAutoFit/>
          </a:bodyPr>
          <a:lstStyle/>
          <a:p>
            <a:r>
              <a:rPr lang="en-IN" sz="4400" dirty="0">
                <a:solidFill>
                  <a:schemeClr val="bg1"/>
                </a:solidFill>
                <a:latin typeface="Times New Roman" panose="02020603050405020304" pitchFamily="18" charset="0"/>
                <a:cs typeface="Times New Roman" panose="02020603050405020304" pitchFamily="18" charset="0"/>
              </a:rPr>
              <a:t>HEALTHCARE ANALYTICS </a:t>
            </a:r>
          </a:p>
        </p:txBody>
      </p:sp>
      <p:sp>
        <p:nvSpPr>
          <p:cNvPr id="6" name="TextBox 5">
            <a:extLst>
              <a:ext uri="{FF2B5EF4-FFF2-40B4-BE49-F238E27FC236}">
                <a16:creationId xmlns:a16="http://schemas.microsoft.com/office/drawing/2014/main" id="{BFF94B81-460F-4B87-9A5B-DFCCCA347A37}"/>
              </a:ext>
            </a:extLst>
          </p:cNvPr>
          <p:cNvSpPr txBox="1"/>
          <p:nvPr/>
        </p:nvSpPr>
        <p:spPr>
          <a:xfrm>
            <a:off x="501926" y="2420179"/>
            <a:ext cx="4929808" cy="3416320"/>
          </a:xfrm>
          <a:prstGeom prst="rect">
            <a:avLst/>
          </a:prstGeom>
          <a:noFill/>
        </p:spPr>
        <p:txBody>
          <a:bodyPr wrap="square" rtlCol="0">
            <a:spAutoFit/>
          </a:bodyPr>
          <a:lstStyle/>
          <a:p>
            <a:pPr marL="0" rtl="0" eaLnBrk="1" fontAlgn="b" latinLnBrk="0" hangingPunct="1">
              <a:spcBef>
                <a:spcPts val="0"/>
              </a:spcBef>
              <a:spcAft>
                <a:spcPts val="0"/>
              </a:spcAft>
            </a:pPr>
            <a:r>
              <a:rPr lang="en-IN" sz="2400" dirty="0">
                <a:solidFill>
                  <a:schemeClr val="bg1"/>
                </a:solidFill>
                <a:latin typeface="Times New Roman" panose="02020603050405020304" pitchFamily="18" charset="0"/>
                <a:cs typeface="Times New Roman" panose="02020603050405020304" pitchFamily="18" charset="0"/>
              </a:rPr>
              <a:t>GROUP -4</a:t>
            </a:r>
            <a:endParaRPr lang="en-IN" sz="2400" b="0" i="0" u="none" strike="noStrike" kern="1200" dirty="0">
              <a:solidFill>
                <a:schemeClr val="bg1"/>
              </a:solidFill>
              <a:effectLst/>
              <a:latin typeface="Times New Roman" panose="02020603050405020304" pitchFamily="18" charset="0"/>
              <a:cs typeface="Times New Roman" panose="02020603050405020304" pitchFamily="18" charset="0"/>
            </a:endParaRPr>
          </a:p>
          <a:p>
            <a:pPr marL="0" rtl="0" eaLnBrk="1" fontAlgn="b" latinLnBrk="0" hangingPunct="1">
              <a:spcBef>
                <a:spcPts val="0"/>
              </a:spcBef>
              <a:spcAft>
                <a:spcPts val="0"/>
              </a:spcAft>
            </a:pPr>
            <a:r>
              <a:rPr lang="en-IN" sz="2400" b="0" i="0" u="none" strike="noStrike" kern="1200" dirty="0" err="1">
                <a:solidFill>
                  <a:schemeClr val="bg1"/>
                </a:solidFill>
                <a:effectLst/>
                <a:latin typeface="Times New Roman" panose="02020603050405020304" pitchFamily="18" charset="0"/>
                <a:cs typeface="Times New Roman" panose="02020603050405020304" pitchFamily="18" charset="0"/>
              </a:rPr>
              <a:t>Deoshree</a:t>
            </a:r>
            <a:r>
              <a:rPr lang="en-IN" sz="2400" b="0" i="0" u="none" strike="noStrike" kern="1200" dirty="0">
                <a:solidFill>
                  <a:schemeClr val="bg1"/>
                </a:solidFill>
                <a:effectLst/>
                <a:latin typeface="Times New Roman" panose="02020603050405020304" pitchFamily="18" charset="0"/>
                <a:cs typeface="Times New Roman" panose="02020603050405020304" pitchFamily="18" charset="0"/>
              </a:rPr>
              <a:t> </a:t>
            </a:r>
            <a:r>
              <a:rPr lang="en-IN" sz="2400" b="0" i="0" u="none" strike="noStrike" kern="1200" dirty="0" err="1">
                <a:solidFill>
                  <a:schemeClr val="bg1"/>
                </a:solidFill>
                <a:effectLst/>
                <a:latin typeface="Times New Roman" panose="02020603050405020304" pitchFamily="18" charset="0"/>
                <a:cs typeface="Times New Roman" panose="02020603050405020304" pitchFamily="18" charset="0"/>
              </a:rPr>
              <a:t>Thotey</a:t>
            </a:r>
            <a:endParaRPr lang="en-IN" sz="2400" b="0" i="0" u="none" strike="noStrike" dirty="0">
              <a:solidFill>
                <a:schemeClr val="bg1"/>
              </a:solidFill>
              <a:effectLst/>
              <a:latin typeface="Times New Roman" panose="02020603050405020304" pitchFamily="18" charset="0"/>
              <a:cs typeface="Times New Roman" panose="02020603050405020304" pitchFamily="18" charset="0"/>
            </a:endParaRPr>
          </a:p>
          <a:p>
            <a:pPr marL="0" rtl="0" eaLnBrk="1" fontAlgn="b" latinLnBrk="0" hangingPunct="1">
              <a:spcBef>
                <a:spcPts val="0"/>
              </a:spcBef>
              <a:spcAft>
                <a:spcPts val="0"/>
              </a:spcAft>
            </a:pPr>
            <a:r>
              <a:rPr lang="en-IN" sz="2400" b="0" i="0" u="none" strike="noStrike" kern="1200" dirty="0">
                <a:solidFill>
                  <a:schemeClr val="bg1"/>
                </a:solidFill>
                <a:effectLst/>
                <a:latin typeface="Times New Roman" panose="02020603050405020304" pitchFamily="18" charset="0"/>
                <a:cs typeface="Times New Roman" panose="02020603050405020304" pitchFamily="18" charset="0"/>
              </a:rPr>
              <a:t>Naveena </a:t>
            </a:r>
            <a:r>
              <a:rPr lang="en-IN" sz="2400" b="0" i="0" u="none" strike="noStrike" kern="1200" dirty="0" err="1">
                <a:solidFill>
                  <a:schemeClr val="bg1"/>
                </a:solidFill>
                <a:effectLst/>
                <a:latin typeface="Times New Roman" panose="02020603050405020304" pitchFamily="18" charset="0"/>
                <a:cs typeface="Times New Roman" panose="02020603050405020304" pitchFamily="18" charset="0"/>
              </a:rPr>
              <a:t>Mudda</a:t>
            </a:r>
            <a:endParaRPr lang="en-IN" sz="2400" b="0" i="0" u="none" strike="noStrike" dirty="0">
              <a:solidFill>
                <a:schemeClr val="bg1"/>
              </a:solidFill>
              <a:effectLst/>
              <a:latin typeface="Times New Roman" panose="02020603050405020304" pitchFamily="18" charset="0"/>
              <a:cs typeface="Times New Roman" panose="02020603050405020304" pitchFamily="18" charset="0"/>
            </a:endParaRPr>
          </a:p>
          <a:p>
            <a:pPr marL="0" rtl="0" eaLnBrk="1" fontAlgn="b" latinLnBrk="0" hangingPunct="1">
              <a:spcBef>
                <a:spcPts val="0"/>
              </a:spcBef>
              <a:spcAft>
                <a:spcPts val="0"/>
              </a:spcAft>
            </a:pPr>
            <a:r>
              <a:rPr lang="en-IN" sz="2400" b="0" i="0" u="none" strike="noStrike" kern="1200" dirty="0" err="1">
                <a:solidFill>
                  <a:schemeClr val="bg1"/>
                </a:solidFill>
                <a:effectLst/>
                <a:latin typeface="Times New Roman" panose="02020603050405020304" pitchFamily="18" charset="0"/>
                <a:cs typeface="Times New Roman" panose="02020603050405020304" pitchFamily="18" charset="0"/>
              </a:rPr>
              <a:t>Santhoshi</a:t>
            </a:r>
            <a:r>
              <a:rPr lang="en-IN" sz="2400" b="0" i="0" u="none" strike="noStrike" kern="1200" dirty="0">
                <a:solidFill>
                  <a:schemeClr val="bg1"/>
                </a:solidFill>
                <a:effectLst/>
                <a:latin typeface="Times New Roman" panose="02020603050405020304" pitchFamily="18" charset="0"/>
                <a:cs typeface="Times New Roman" panose="02020603050405020304" pitchFamily="18" charset="0"/>
              </a:rPr>
              <a:t> Thakur</a:t>
            </a:r>
            <a:endParaRPr lang="en-IN" sz="2400" b="0" i="0" u="none" strike="noStrike" dirty="0">
              <a:solidFill>
                <a:schemeClr val="bg1"/>
              </a:solidFill>
              <a:effectLst/>
              <a:latin typeface="Times New Roman" panose="02020603050405020304" pitchFamily="18" charset="0"/>
              <a:cs typeface="Times New Roman" panose="02020603050405020304" pitchFamily="18" charset="0"/>
            </a:endParaRPr>
          </a:p>
          <a:p>
            <a:pPr marL="0" rtl="0" eaLnBrk="1" fontAlgn="b" latinLnBrk="0" hangingPunct="1">
              <a:spcBef>
                <a:spcPts val="0"/>
              </a:spcBef>
              <a:spcAft>
                <a:spcPts val="0"/>
              </a:spcAft>
            </a:pPr>
            <a:r>
              <a:rPr lang="en-IN" sz="2400" b="0" i="0" u="none" strike="noStrike" kern="1200" dirty="0">
                <a:solidFill>
                  <a:schemeClr val="bg1"/>
                </a:solidFill>
                <a:effectLst/>
                <a:latin typeface="Times New Roman" panose="02020603050405020304" pitchFamily="18" charset="0"/>
                <a:cs typeface="Times New Roman" panose="02020603050405020304" pitchFamily="18" charset="0"/>
              </a:rPr>
              <a:t>Devarakonda Pavan</a:t>
            </a:r>
            <a:endParaRPr lang="en-IN" sz="2400" dirty="0">
              <a:solidFill>
                <a:schemeClr val="bg1"/>
              </a:solidFill>
              <a:latin typeface="Times New Roman" panose="02020603050405020304" pitchFamily="18" charset="0"/>
              <a:cs typeface="Times New Roman" panose="02020603050405020304" pitchFamily="18" charset="0"/>
            </a:endParaRPr>
          </a:p>
          <a:p>
            <a:pPr marL="0" rtl="0" eaLnBrk="1" fontAlgn="b" latinLnBrk="0" hangingPunct="1">
              <a:spcBef>
                <a:spcPts val="0"/>
              </a:spcBef>
              <a:spcAft>
                <a:spcPts val="0"/>
              </a:spcAft>
            </a:pPr>
            <a:r>
              <a:rPr lang="en-IN" sz="2400" b="0" i="0" u="none" strike="noStrike" kern="1200" dirty="0">
                <a:solidFill>
                  <a:schemeClr val="bg1"/>
                </a:solidFill>
                <a:effectLst/>
                <a:latin typeface="Times New Roman" panose="02020603050405020304" pitchFamily="18" charset="0"/>
                <a:cs typeface="Times New Roman" panose="02020603050405020304" pitchFamily="18" charset="0"/>
              </a:rPr>
              <a:t>Akshay Dilip </a:t>
            </a:r>
            <a:r>
              <a:rPr lang="en-IN" sz="2400" b="0" i="0" u="none" strike="noStrike" kern="1200" dirty="0" err="1">
                <a:solidFill>
                  <a:schemeClr val="bg1"/>
                </a:solidFill>
                <a:effectLst/>
                <a:latin typeface="Times New Roman" panose="02020603050405020304" pitchFamily="18" charset="0"/>
                <a:cs typeface="Times New Roman" panose="02020603050405020304" pitchFamily="18" charset="0"/>
              </a:rPr>
              <a:t>Babhare</a:t>
            </a:r>
            <a:endParaRPr lang="en-IN" sz="2400" b="0" i="0" u="none" strike="noStrike" dirty="0">
              <a:solidFill>
                <a:schemeClr val="bg1"/>
              </a:solidFill>
              <a:effectLst/>
              <a:latin typeface="Times New Roman" panose="02020603050405020304" pitchFamily="18" charset="0"/>
              <a:cs typeface="Times New Roman" panose="02020603050405020304" pitchFamily="18" charset="0"/>
            </a:endParaRPr>
          </a:p>
          <a:p>
            <a:pPr marL="0" rtl="0" eaLnBrk="1" fontAlgn="b" latinLnBrk="0" hangingPunct="1">
              <a:spcBef>
                <a:spcPts val="0"/>
              </a:spcBef>
              <a:spcAft>
                <a:spcPts val="0"/>
              </a:spcAft>
            </a:pPr>
            <a:r>
              <a:rPr lang="en-IN" sz="2400" b="0" i="0" u="none" strike="noStrike" kern="1200" dirty="0">
                <a:solidFill>
                  <a:schemeClr val="bg1"/>
                </a:solidFill>
                <a:effectLst/>
                <a:latin typeface="Times New Roman" panose="02020603050405020304" pitchFamily="18" charset="0"/>
                <a:cs typeface="Times New Roman" panose="02020603050405020304" pitchFamily="18" charset="0"/>
              </a:rPr>
              <a:t>Manasi Mangesh Chavan</a:t>
            </a:r>
          </a:p>
          <a:p>
            <a:pPr marL="0" rtl="0" eaLnBrk="1" fontAlgn="b" latinLnBrk="0" hangingPunct="1">
              <a:spcBef>
                <a:spcPts val="0"/>
              </a:spcBef>
              <a:spcAft>
                <a:spcPts val="0"/>
              </a:spcAft>
            </a:pPr>
            <a:r>
              <a:rPr lang="en-IN" sz="2400" b="0" i="0" dirty="0" err="1">
                <a:solidFill>
                  <a:schemeClr val="bg1"/>
                </a:solidFill>
                <a:effectLst/>
                <a:latin typeface="Times New Roman" panose="02020603050405020304" pitchFamily="18" charset="0"/>
                <a:cs typeface="Times New Roman" panose="02020603050405020304" pitchFamily="18" charset="0"/>
              </a:rPr>
              <a:t>Samala</a:t>
            </a:r>
            <a:r>
              <a:rPr lang="en-IN" sz="2400" b="0" i="0" dirty="0">
                <a:solidFill>
                  <a:schemeClr val="bg1"/>
                </a:solidFill>
                <a:effectLst/>
                <a:latin typeface="Times New Roman" panose="02020603050405020304" pitchFamily="18" charset="0"/>
                <a:cs typeface="Times New Roman" panose="02020603050405020304" pitchFamily="18" charset="0"/>
              </a:rPr>
              <a:t> Sai Varun</a:t>
            </a:r>
            <a:endParaRPr lang="en-IN" sz="24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8669C5F-3CB2-A81E-CAA2-CB32B2C8FC12}"/>
              </a:ext>
            </a:extLst>
          </p:cNvPr>
          <p:cNvPicPr>
            <a:picLocks noChangeAspect="1"/>
          </p:cNvPicPr>
          <p:nvPr/>
        </p:nvPicPr>
        <p:blipFill>
          <a:blip r:embed="rId3"/>
          <a:stretch>
            <a:fillRect/>
          </a:stretch>
        </p:blipFill>
        <p:spPr>
          <a:xfrm>
            <a:off x="0" y="-4981"/>
            <a:ext cx="9144000" cy="7325150"/>
          </a:xfrm>
          <a:prstGeom prst="rect">
            <a:avLst/>
          </a:prstGeom>
        </p:spPr>
      </p:pic>
      <p:pic>
        <p:nvPicPr>
          <p:cNvPr id="7" name="Picture 6">
            <a:extLst>
              <a:ext uri="{FF2B5EF4-FFF2-40B4-BE49-F238E27FC236}">
                <a16:creationId xmlns:a16="http://schemas.microsoft.com/office/drawing/2014/main" id="{01D1E491-8DBD-C219-E0A3-78C5AA2FA2DE}"/>
              </a:ext>
            </a:extLst>
          </p:cNvPr>
          <p:cNvPicPr>
            <a:picLocks noChangeAspect="1"/>
          </p:cNvPicPr>
          <p:nvPr/>
        </p:nvPicPr>
        <p:blipFill>
          <a:blip r:embed="rId4"/>
          <a:stretch>
            <a:fillRect/>
          </a:stretch>
        </p:blipFill>
        <p:spPr>
          <a:xfrm>
            <a:off x="0" y="367748"/>
            <a:ext cx="9144000" cy="5766943"/>
          </a:xfrm>
          <a:prstGeom prst="rect">
            <a:avLst/>
          </a:prstGeom>
        </p:spPr>
      </p:pic>
    </p:spTree>
    <p:extLst>
      <p:ext uri="{BB962C8B-B14F-4D97-AF65-F5344CB8AC3E}">
        <p14:creationId xmlns:p14="http://schemas.microsoft.com/office/powerpoint/2010/main" val="1456110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7D91CE-E460-9027-7B49-4094CE66D8B9}"/>
              </a:ext>
            </a:extLst>
          </p:cNvPr>
          <p:cNvSpPr txBox="1"/>
          <p:nvPr/>
        </p:nvSpPr>
        <p:spPr>
          <a:xfrm>
            <a:off x="241024" y="3657601"/>
            <a:ext cx="8791161" cy="275787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total number of hospitals remained stable at 457 from 2017 to 2020, indicating no major changes in healthcare infrastructure during this period.</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total number of patients served increased from 2017 to 2019, showing that the healthcare system was running at full capacity.</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stability in infrastructure reflects resilience, with hospitals maintaining consistent operations.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system’s ability to serve more patients from 2017 to 2019 points to strong operational efficiency.</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00EB23F-55EC-2791-2A83-1876145F3B3E}"/>
              </a:ext>
            </a:extLst>
          </p:cNvPr>
          <p:cNvPicPr>
            <a:picLocks noChangeAspect="1"/>
          </p:cNvPicPr>
          <p:nvPr/>
        </p:nvPicPr>
        <p:blipFill>
          <a:blip r:embed="rId4"/>
          <a:stretch>
            <a:fillRect/>
          </a:stretch>
        </p:blipFill>
        <p:spPr>
          <a:xfrm>
            <a:off x="641074" y="744976"/>
            <a:ext cx="7593496" cy="2684024"/>
          </a:xfrm>
          <a:prstGeom prst="rect">
            <a:avLst/>
          </a:prstGeom>
        </p:spPr>
      </p:pic>
      <p:sp>
        <p:nvSpPr>
          <p:cNvPr id="5" name="TextBox 4">
            <a:extLst>
              <a:ext uri="{FF2B5EF4-FFF2-40B4-BE49-F238E27FC236}">
                <a16:creationId xmlns:a16="http://schemas.microsoft.com/office/drawing/2014/main" id="{E63CAABA-61EE-A438-8B50-E55A247D9FD9}"/>
              </a:ext>
            </a:extLst>
          </p:cNvPr>
          <p:cNvSpPr txBox="1"/>
          <p:nvPr/>
        </p:nvSpPr>
        <p:spPr>
          <a:xfrm>
            <a:off x="298174" y="212108"/>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8) Total Patient and Total Hospitals</a:t>
            </a:r>
          </a:p>
        </p:txBody>
      </p:sp>
    </p:spTree>
    <p:extLst>
      <p:ext uri="{BB962C8B-B14F-4D97-AF65-F5344CB8AC3E}">
        <p14:creationId xmlns:p14="http://schemas.microsoft.com/office/powerpoint/2010/main" val="166211706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644696-9A56-84F6-697F-BAC89E74A6F4}"/>
              </a:ext>
            </a:extLst>
          </p:cNvPr>
          <p:cNvSpPr txBox="1"/>
          <p:nvPr/>
        </p:nvSpPr>
        <p:spPr>
          <a:xfrm>
            <a:off x="337930" y="3296887"/>
            <a:ext cx="8468140" cy="2751074"/>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number of available beds remained stable from 2017 to 2019, suggesting that the healthcare system had adequate capacity during this period.</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Kaiser Foundation hospitals reported the highest number of patient days, followed by State Hospitals, indicating their critical role in patient care.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Specialized facilities like Shriners Hospitals and Psychiatric Health Facilities showed significantly fewer patient days, highlighting underutilization.</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consistency in bed availability suggests hospitals were well-prepared to meet patient demands.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5C1D397-1391-5378-C6CA-9D3291DCB250}"/>
              </a:ext>
            </a:extLst>
          </p:cNvPr>
          <p:cNvPicPr>
            <a:picLocks noChangeAspect="1"/>
          </p:cNvPicPr>
          <p:nvPr/>
        </p:nvPicPr>
        <p:blipFill>
          <a:blip r:embed="rId4"/>
          <a:srcRect/>
          <a:stretch/>
        </p:blipFill>
        <p:spPr>
          <a:xfrm>
            <a:off x="447676" y="805070"/>
            <a:ext cx="5470529" cy="2032564"/>
          </a:xfrm>
          <a:prstGeom prst="rect">
            <a:avLst/>
          </a:prstGeom>
        </p:spPr>
      </p:pic>
      <p:sp>
        <p:nvSpPr>
          <p:cNvPr id="5" name="TextBox 4">
            <a:extLst>
              <a:ext uri="{FF2B5EF4-FFF2-40B4-BE49-F238E27FC236}">
                <a16:creationId xmlns:a16="http://schemas.microsoft.com/office/drawing/2014/main" id="{A6093E63-72CB-4901-D1EA-FD8890AF4E9E}"/>
              </a:ext>
            </a:extLst>
          </p:cNvPr>
          <p:cNvSpPr txBox="1"/>
          <p:nvPr/>
        </p:nvSpPr>
        <p:spPr>
          <a:xfrm>
            <a:off x="223631" y="300814"/>
            <a:ext cx="7633252"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9) Total Available Beds by Year</a:t>
            </a:r>
          </a:p>
        </p:txBody>
      </p:sp>
    </p:spTree>
    <p:extLst>
      <p:ext uri="{BB962C8B-B14F-4D97-AF65-F5344CB8AC3E}">
        <p14:creationId xmlns:p14="http://schemas.microsoft.com/office/powerpoint/2010/main" val="287525463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873D2-1FE6-4569-12F6-E27935515184}"/>
              </a:ext>
            </a:extLst>
          </p:cNvPr>
          <p:cNvPicPr>
            <a:picLocks noChangeAspect="1"/>
          </p:cNvPicPr>
          <p:nvPr/>
        </p:nvPicPr>
        <p:blipFill>
          <a:blip r:embed="rId2"/>
          <a:stretch>
            <a:fillRect/>
          </a:stretch>
        </p:blipFill>
        <p:spPr>
          <a:xfrm>
            <a:off x="243509" y="140242"/>
            <a:ext cx="8637104" cy="6593519"/>
          </a:xfrm>
          <a:prstGeom prst="rect">
            <a:avLst/>
          </a:prstGeom>
        </p:spPr>
      </p:pic>
    </p:spTree>
    <p:extLst>
      <p:ext uri="{BB962C8B-B14F-4D97-AF65-F5344CB8AC3E}">
        <p14:creationId xmlns:p14="http://schemas.microsoft.com/office/powerpoint/2010/main" val="159113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5ED44-EE47-474F-0729-F16A0A6B483D}"/>
              </a:ext>
            </a:extLst>
          </p:cNvPr>
          <p:cNvPicPr>
            <a:picLocks noChangeAspect="1"/>
          </p:cNvPicPr>
          <p:nvPr/>
        </p:nvPicPr>
        <p:blipFill>
          <a:blip r:embed="rId2"/>
          <a:stretch>
            <a:fillRect/>
          </a:stretch>
        </p:blipFill>
        <p:spPr>
          <a:xfrm>
            <a:off x="0" y="0"/>
            <a:ext cx="9144000" cy="6823213"/>
          </a:xfrm>
          <a:prstGeom prst="rect">
            <a:avLst/>
          </a:prstGeom>
        </p:spPr>
      </p:pic>
    </p:spTree>
    <p:extLst>
      <p:ext uri="{BB962C8B-B14F-4D97-AF65-F5344CB8AC3E}">
        <p14:creationId xmlns:p14="http://schemas.microsoft.com/office/powerpoint/2010/main" val="1970762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5399D-03AE-F275-4F7C-C14A2A0A1613}"/>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343797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F5F92-44F2-03E7-DFCB-7BDF51A05BA9}"/>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1495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E7B38-6038-EABE-3081-EF28DB3642A1}"/>
              </a:ext>
            </a:extLst>
          </p:cNvPr>
          <p:cNvPicPr>
            <a:picLocks noChangeAspect="1"/>
          </p:cNvPicPr>
          <p:nvPr/>
        </p:nvPicPr>
        <p:blipFill>
          <a:blip r:embed="rId2"/>
          <a:stretch>
            <a:fillRect/>
          </a:stretch>
        </p:blipFill>
        <p:spPr>
          <a:xfrm>
            <a:off x="0" y="44726"/>
            <a:ext cx="9144000" cy="6813274"/>
          </a:xfrm>
          <a:prstGeom prst="rect">
            <a:avLst/>
          </a:prstGeom>
        </p:spPr>
      </p:pic>
    </p:spTree>
    <p:extLst>
      <p:ext uri="{BB962C8B-B14F-4D97-AF65-F5344CB8AC3E}">
        <p14:creationId xmlns:p14="http://schemas.microsoft.com/office/powerpoint/2010/main" val="145660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7B2F3-89A5-99A5-230C-3AFD77680169}"/>
              </a:ext>
            </a:extLst>
          </p:cNvPr>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335840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D80E64-09FA-A11D-7F0C-604A83D7CFF7}"/>
              </a:ext>
            </a:extLst>
          </p:cNvPr>
          <p:cNvPicPr>
            <a:picLocks noChangeAspect="1"/>
          </p:cNvPicPr>
          <p:nvPr/>
        </p:nvPicPr>
        <p:blipFill>
          <a:blip r:embed="rId2"/>
          <a:stretch>
            <a:fillRect/>
          </a:stretch>
        </p:blipFill>
        <p:spPr>
          <a:xfrm>
            <a:off x="129209" y="3269973"/>
            <a:ext cx="8980004" cy="3369099"/>
          </a:xfrm>
          <a:prstGeom prst="rect">
            <a:avLst/>
          </a:prstGeom>
        </p:spPr>
      </p:pic>
      <p:pic>
        <p:nvPicPr>
          <p:cNvPr id="3" name="Picture 2">
            <a:extLst>
              <a:ext uri="{FF2B5EF4-FFF2-40B4-BE49-F238E27FC236}">
                <a16:creationId xmlns:a16="http://schemas.microsoft.com/office/drawing/2014/main" id="{0098173A-4E32-F2D7-C4C8-B337C931DF2D}"/>
              </a:ext>
            </a:extLst>
          </p:cNvPr>
          <p:cNvPicPr>
            <a:picLocks noChangeAspect="1"/>
          </p:cNvPicPr>
          <p:nvPr/>
        </p:nvPicPr>
        <p:blipFill>
          <a:blip r:embed="rId3"/>
          <a:srcRect/>
          <a:stretch/>
        </p:blipFill>
        <p:spPr>
          <a:xfrm>
            <a:off x="67364" y="74685"/>
            <a:ext cx="8738706" cy="3071049"/>
          </a:xfrm>
          <a:prstGeom prst="rect">
            <a:avLst/>
          </a:prstGeom>
        </p:spPr>
      </p:pic>
    </p:spTree>
    <p:extLst>
      <p:ext uri="{BB962C8B-B14F-4D97-AF65-F5344CB8AC3E}">
        <p14:creationId xmlns:p14="http://schemas.microsoft.com/office/powerpoint/2010/main" val="171229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D6C06-A7D4-9C3E-2A03-A9B0E96F772E}"/>
              </a:ext>
            </a:extLst>
          </p:cNvPr>
          <p:cNvPicPr>
            <a:picLocks noChangeAspect="1"/>
          </p:cNvPicPr>
          <p:nvPr/>
        </p:nvPicPr>
        <p:blipFill>
          <a:blip r:embed="rId2"/>
          <a:stretch>
            <a:fillRect/>
          </a:stretch>
        </p:blipFill>
        <p:spPr>
          <a:xfrm>
            <a:off x="382527" y="450563"/>
            <a:ext cx="7792537" cy="3134162"/>
          </a:xfrm>
          <a:prstGeom prst="rect">
            <a:avLst/>
          </a:prstGeom>
        </p:spPr>
      </p:pic>
      <p:pic>
        <p:nvPicPr>
          <p:cNvPr id="5" name="Picture 4">
            <a:extLst>
              <a:ext uri="{FF2B5EF4-FFF2-40B4-BE49-F238E27FC236}">
                <a16:creationId xmlns:a16="http://schemas.microsoft.com/office/drawing/2014/main" id="{E1A3D137-804B-FE3C-AF42-2794392A0D89}"/>
              </a:ext>
            </a:extLst>
          </p:cNvPr>
          <p:cNvPicPr>
            <a:picLocks noChangeAspect="1"/>
          </p:cNvPicPr>
          <p:nvPr/>
        </p:nvPicPr>
        <p:blipFill>
          <a:blip r:embed="rId3"/>
          <a:stretch>
            <a:fillRect/>
          </a:stretch>
        </p:blipFill>
        <p:spPr>
          <a:xfrm>
            <a:off x="323022" y="3866117"/>
            <a:ext cx="8373718" cy="646451"/>
          </a:xfrm>
          <a:prstGeom prst="rect">
            <a:avLst/>
          </a:prstGeom>
        </p:spPr>
      </p:pic>
    </p:spTree>
    <p:extLst>
      <p:ext uri="{BB962C8B-B14F-4D97-AF65-F5344CB8AC3E}">
        <p14:creationId xmlns:p14="http://schemas.microsoft.com/office/powerpoint/2010/main" val="3095503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262D5-E949-94C4-87E0-A6E055F54EA4}"/>
              </a:ext>
            </a:extLst>
          </p:cNvPr>
          <p:cNvSpPr txBox="1"/>
          <p:nvPr/>
        </p:nvSpPr>
        <p:spPr>
          <a:xfrm>
            <a:off x="417445" y="238539"/>
            <a:ext cx="7220778"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Index</a:t>
            </a:r>
          </a:p>
        </p:txBody>
      </p:sp>
      <p:sp>
        <p:nvSpPr>
          <p:cNvPr id="4" name="TextBox 3">
            <a:extLst>
              <a:ext uri="{FF2B5EF4-FFF2-40B4-BE49-F238E27FC236}">
                <a16:creationId xmlns:a16="http://schemas.microsoft.com/office/drawing/2014/main" id="{1355439A-BE7F-B665-8587-B6E3A7FA276F}"/>
              </a:ext>
            </a:extLst>
          </p:cNvPr>
          <p:cNvSpPr txBox="1"/>
          <p:nvPr/>
        </p:nvSpPr>
        <p:spPr>
          <a:xfrm>
            <a:off x="417444" y="835610"/>
            <a:ext cx="8428381" cy="4154984"/>
          </a:xfrm>
          <a:prstGeom prst="rect">
            <a:avLst/>
          </a:prstGeom>
          <a:noFill/>
        </p:spPr>
        <p:txBody>
          <a:bodyPr wrap="square" rtlCol="0">
            <a:spAutoFit/>
          </a:bodyPr>
          <a:lstStyle>
            <a:defPPr>
              <a:defRPr lang="en-US"/>
            </a:defPPr>
            <a:lvl1pPr>
              <a:defRPr sz="2400">
                <a:solidFill>
                  <a:schemeClr val="bg1"/>
                </a:solidFill>
                <a:latin typeface="Times New Roman" panose="02020603050405020304" pitchFamily="18" charset="0"/>
                <a:cs typeface="Times New Roman" panose="02020603050405020304" pitchFamily="18" charset="0"/>
              </a:defRPr>
            </a:lvl1pPr>
          </a:lstStyle>
          <a:p>
            <a:r>
              <a:rPr lang="en-IN" dirty="0"/>
              <a:t>1. Total Discharge</a:t>
            </a:r>
          </a:p>
          <a:p>
            <a:r>
              <a:rPr lang="en-IN" dirty="0"/>
              <a:t>2. Total patient Days</a:t>
            </a:r>
          </a:p>
          <a:p>
            <a:r>
              <a:rPr lang="en-IN" dirty="0"/>
              <a:t>3. Net Patient Revenue</a:t>
            </a:r>
          </a:p>
          <a:p>
            <a:r>
              <a:rPr lang="en-IN" dirty="0"/>
              <a:t>4. Revenue Trend</a:t>
            </a:r>
          </a:p>
          <a:p>
            <a:r>
              <a:rPr lang="en-IN" dirty="0"/>
              <a:t>5. County-wise Hospital and Revenue Analysis</a:t>
            </a:r>
          </a:p>
          <a:p>
            <a:r>
              <a:rPr lang="en-IN" dirty="0"/>
              <a:t>6. Hospital Type Revenue</a:t>
            </a:r>
          </a:p>
          <a:p>
            <a:r>
              <a:rPr lang="en-IN" dirty="0"/>
              <a:t>7. QTD and YTD Revenue</a:t>
            </a:r>
          </a:p>
          <a:p>
            <a:r>
              <a:rPr lang="en-IN" dirty="0"/>
              <a:t>8  Total patients and Total Hospitals</a:t>
            </a:r>
          </a:p>
          <a:p>
            <a:r>
              <a:rPr lang="en-IN" dirty="0"/>
              <a:t>9. Total Beds and Patient Days by Hospital Type</a:t>
            </a:r>
          </a:p>
          <a:p>
            <a:r>
              <a:rPr lang="en-IN" dirty="0"/>
              <a:t>10. Conclusion and Recommendations</a:t>
            </a:r>
          </a:p>
          <a:p>
            <a:r>
              <a:rPr lang="en-IN" dirty="0"/>
              <a:t>11. Challenges Faced</a:t>
            </a:r>
          </a:p>
        </p:txBody>
      </p:sp>
      <p:pic>
        <p:nvPicPr>
          <p:cNvPr id="5" name="Picture 4">
            <a:extLst>
              <a:ext uri="{FF2B5EF4-FFF2-40B4-BE49-F238E27FC236}">
                <a16:creationId xmlns:a16="http://schemas.microsoft.com/office/drawing/2014/main" id="{307F0E82-BBFE-58B8-5E48-D5C4BE238345}"/>
              </a:ext>
            </a:extLst>
          </p:cNvPr>
          <p:cNvPicPr>
            <a:picLocks noChangeAspect="1"/>
          </p:cNvPicPr>
          <p:nvPr/>
        </p:nvPicPr>
        <p:blipFill>
          <a:blip r:embed="rId3"/>
          <a:srcRect/>
          <a:stretch/>
        </p:blipFill>
        <p:spPr>
          <a:xfrm>
            <a:off x="0" y="0"/>
            <a:ext cx="9144000" cy="6858000"/>
          </a:xfrm>
          <a:prstGeom prst="rect">
            <a:avLst/>
          </a:prstGeom>
        </p:spPr>
      </p:pic>
    </p:spTree>
    <p:extLst>
      <p:ext uri="{BB962C8B-B14F-4D97-AF65-F5344CB8AC3E}">
        <p14:creationId xmlns:p14="http://schemas.microsoft.com/office/powerpoint/2010/main" val="360357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590056-E97A-44C7-D334-F1B928F7D2C1}"/>
              </a:ext>
            </a:extLst>
          </p:cNvPr>
          <p:cNvSpPr txBox="1"/>
          <p:nvPr/>
        </p:nvSpPr>
        <p:spPr>
          <a:xfrm>
            <a:off x="273327" y="736435"/>
            <a:ext cx="8512865" cy="4928209"/>
          </a:xfrm>
          <a:prstGeom prst="rect">
            <a:avLst/>
          </a:prstGeom>
          <a:noFill/>
        </p:spPr>
        <p:txBody>
          <a:bodyPr wrap="square">
            <a:spAutoFit/>
          </a:bodyPr>
          <a:lstStyle/>
          <a:p>
            <a:pPr>
              <a:lnSpc>
                <a:spcPct val="107000"/>
              </a:lnSpc>
              <a:spcAft>
                <a:spcPts val="800"/>
              </a:spcAf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2017 to 2019, the healthcare system exhibited consistent growth across key performance indicators (KPIs), reflecting a period of operational stability and efficiency. The data shows: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Increasing Patient Throughput: Steady growth in total discharges and patient days highlights strong hospital capacity and efficient management of patient care.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Robust Financial Health: Net patient revenue and overall revenue trends showed significant growth, peaking in 2019, driven by enhanced hospital operations and higher patient volumes.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Stable Infrastructure: The number of hospitals and available beds remained consistent, suggesting that the healthcare system was well-equipped to meet patient demand.</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County and Hospital Type Disparities: While larger counties and comparable hospitals drove most of the revenue, certain specialized hospitals and smaller counties remained underutilized, presenting opportunities for further optimization.</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E5A1286-4C01-D773-BC62-2226F5A36917}"/>
              </a:ext>
            </a:extLst>
          </p:cNvPr>
          <p:cNvSpPr txBox="1"/>
          <p:nvPr/>
        </p:nvSpPr>
        <p:spPr>
          <a:xfrm>
            <a:off x="178905" y="173142"/>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Conclusion and Recommendations</a:t>
            </a:r>
          </a:p>
        </p:txBody>
      </p:sp>
      <p:pic>
        <p:nvPicPr>
          <p:cNvPr id="4" name="Picture 3">
            <a:extLst>
              <a:ext uri="{FF2B5EF4-FFF2-40B4-BE49-F238E27FC236}">
                <a16:creationId xmlns:a16="http://schemas.microsoft.com/office/drawing/2014/main" id="{F2877FB1-106A-20F8-D6F6-DE03130E7921}"/>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09046052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559C5-4969-F4D9-D65E-49E48D1F32C6}"/>
              </a:ext>
            </a:extLst>
          </p:cNvPr>
          <p:cNvSpPr txBox="1"/>
          <p:nvPr/>
        </p:nvSpPr>
        <p:spPr>
          <a:xfrm>
            <a:off x="183876" y="631723"/>
            <a:ext cx="8691768" cy="5030801"/>
          </a:xfrm>
          <a:prstGeom prst="rect">
            <a:avLst/>
          </a:prstGeom>
          <a:noFill/>
        </p:spPr>
        <p:txBody>
          <a:bodyPr wrap="square">
            <a:spAutoFit/>
          </a:bodyPr>
          <a:lstStyle/>
          <a:p>
            <a:pPr lvl="0">
              <a:lnSpc>
                <a:spcPct val="107000"/>
              </a:lnSpc>
              <a:spcAft>
                <a:spcPts val="800"/>
              </a:spcAft>
              <a:tabLst>
                <a:tab pos="457200" algn="l"/>
              </a:tabLst>
            </a:pPr>
            <a:r>
              <a:rPr lang="en-IN"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1. Maximize Utilization in Underperforming Hospitals:</a:t>
            </a:r>
            <a:endParaRPr lang="en-IN"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Psychiatric Health Facilities and Shriners Hospitals show underutilization in both revenue and patient days. Consider strategies to increase patient intake, such as offering new specialized services or better marketing to underserved populations.</a:t>
            </a: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2. Expand Services in Lower-Revenue Counties:</a:t>
            </a:r>
            <a:endParaRPr lang="en-IN"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Focus on increasing healthcare services in lower-revenue counties like San Francisco and Fresno. Offering specialized treatments or improving access in these areas could help close the revenue gap and meet unaddressed healthcare needs.</a:t>
            </a: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3. Improve Financial Diversification:</a:t>
            </a:r>
            <a:endParaRPr lang="en-IN"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 maintain stable financial growth, diversify revenue streams by introducing outpatient care, telemedicine, or other high-margin services. This will reduce dependence on inpatient admissions and improve resilience to future disruptions.</a:t>
            </a: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4A078D6-9615-1EBB-0FD6-FCAFF750FBDE}"/>
              </a:ext>
            </a:extLst>
          </p:cNvPr>
          <p:cNvSpPr txBox="1"/>
          <p:nvPr/>
        </p:nvSpPr>
        <p:spPr>
          <a:xfrm>
            <a:off x="183876" y="108539"/>
            <a:ext cx="4594362"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Recommendations:</a:t>
            </a:r>
            <a:endParaRPr lang="en-GB"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BED9C59-6E91-29BF-9F47-FB93E434F19A}"/>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300575416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5559C5-4969-F4D9-D65E-49E48D1F32C6}"/>
              </a:ext>
            </a:extLst>
          </p:cNvPr>
          <p:cNvSpPr txBox="1"/>
          <p:nvPr/>
        </p:nvSpPr>
        <p:spPr>
          <a:xfrm>
            <a:off x="183875" y="631429"/>
            <a:ext cx="8960125" cy="5030801"/>
          </a:xfrm>
          <a:prstGeom prst="rect">
            <a:avLst/>
          </a:prstGeom>
          <a:noFill/>
        </p:spPr>
        <p:txBody>
          <a:bodyPr wrap="square">
            <a:spAutoFit/>
          </a:bodyPr>
          <a:lstStyle/>
          <a:p>
            <a:pPr lvl="0">
              <a:lnSpc>
                <a:spcPct val="107000"/>
              </a:lnSpc>
              <a:spcAft>
                <a:spcPts val="800"/>
              </a:spcAft>
              <a:tabLst>
                <a:tab pos="457200" algn="l"/>
              </a:tabLst>
            </a:pPr>
            <a:r>
              <a:rPr lang="en-IN" b="1" kern="1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4. </a:t>
            </a:r>
            <a:r>
              <a:rPr lang="en-IN"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Enhance Capacity in High-Performing Hospitals:</a:t>
            </a:r>
            <a:endParaRPr lang="en-IN"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High-performing hospitals like those in Los Angeles and Kaiser Foundation hospitals should consider increasing capacity to meet the growing patient demand. Expanding beds and staff in these areas could drive further revenue growth and enhance patient care.</a:t>
            </a: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b="1" kern="1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5. </a:t>
            </a:r>
            <a:r>
              <a:rPr lang="en-IN"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Target Recovery Plans Post-2020:</a:t>
            </a:r>
            <a:endParaRPr lang="en-IN"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Despite 2020’s incomplete data, focus on recovery strategies to regain patient volumes and stabilize hospital operations. Strategies should include addressing operational constraints and boosting patient confidence in returning to hospitals for routine and emergency care.</a:t>
            </a: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b="1" kern="1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6. </a:t>
            </a:r>
            <a:r>
              <a:rPr lang="en-IN" b="1"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Leverage Predictive Analytics for Future Planning:</a:t>
            </a:r>
            <a:endParaRPr lang="en-IN"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 the data from 2017-2019 to develop predictive models that can help forecast future patient loads, financial performance, and capacity needs. This will allow hospitals to prepare for potential increases in demand and align resource allocation accordingly.</a:t>
            </a:r>
            <a:endParaRPr lang="en-IN"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4A078D6-9615-1EBB-0FD6-FCAFF750FBDE}"/>
              </a:ext>
            </a:extLst>
          </p:cNvPr>
          <p:cNvSpPr txBox="1"/>
          <p:nvPr/>
        </p:nvSpPr>
        <p:spPr>
          <a:xfrm>
            <a:off x="279538" y="173143"/>
            <a:ext cx="4594362"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Recommendations:</a:t>
            </a:r>
            <a:endParaRPr lang="en-GB"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3ED0617-8D68-075A-650A-344F6C4F6851}"/>
              </a:ext>
            </a:extLst>
          </p:cNvPr>
          <p:cNvPicPr>
            <a:picLocks noChangeAspect="1"/>
          </p:cNvPicPr>
          <p:nvPr/>
        </p:nvPicPr>
        <p:blipFill>
          <a:blip r:embed="rId4"/>
          <a:stretch>
            <a:fillRect/>
          </a:stretch>
        </p:blipFill>
        <p:spPr>
          <a:xfrm>
            <a:off x="0" y="0"/>
            <a:ext cx="9144000" cy="6892787"/>
          </a:xfrm>
          <a:prstGeom prst="rect">
            <a:avLst/>
          </a:prstGeom>
        </p:spPr>
      </p:pic>
    </p:spTree>
    <p:extLst>
      <p:ext uri="{BB962C8B-B14F-4D97-AF65-F5344CB8AC3E}">
        <p14:creationId xmlns:p14="http://schemas.microsoft.com/office/powerpoint/2010/main" val="1530615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82B978-2E19-5024-CE9F-1BEA0E6D2356}"/>
              </a:ext>
            </a:extLst>
          </p:cNvPr>
          <p:cNvSpPr txBox="1"/>
          <p:nvPr/>
        </p:nvSpPr>
        <p:spPr>
          <a:xfrm>
            <a:off x="129209" y="656277"/>
            <a:ext cx="8960125" cy="5918608"/>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Missing County Data</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Challenge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Several records were missing values in the </a:t>
            </a:r>
            <a:r>
              <a:rPr lang="en-IN" sz="14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COUNTY_NAME column</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impacting the geographical analysis.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Used Excel's </a:t>
            </a: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VLOOKUP</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function to populate missing county names by referencing other data tables.</a:t>
            </a:r>
          </a:p>
          <a:p>
            <a:pPr marL="342900" lvl="0" indent="-342900">
              <a:lnSpc>
                <a:spcPct val="107000"/>
              </a:lnSpc>
              <a:spcAft>
                <a:spcPts val="800"/>
              </a:spcAft>
              <a:buFont typeface="+mj-lt"/>
              <a:buAutoNum type="arabicPeriod"/>
              <a:tabLst>
                <a:tab pos="4572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Date Format Issues</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Challenge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Inconsistent date formats in the </a:t>
            </a:r>
            <a:r>
              <a:rPr lang="en-IN" sz="14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BEG_DATE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14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END_DATE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columns (e.g., different formats like 10/1/2016 and 31-12-2016).</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Standardized date formats in Excel Power Query to ensure consistency across all records for time-series analysis.</a:t>
            </a:r>
          </a:p>
          <a:p>
            <a:pPr marL="342900" lvl="0" indent="-342900">
              <a:lnSpc>
                <a:spcPct val="107000"/>
              </a:lnSpc>
              <a:spcAft>
                <a:spcPts val="800"/>
              </a:spcAft>
              <a:buFont typeface="+mj-lt"/>
              <a:buAutoNum type="arabicPeriod"/>
              <a:tabLst>
                <a:tab pos="4572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Year and Quarter in a Single Column</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Challenge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a:t>
            </a:r>
            <a:r>
              <a:rPr lang="en-IN" sz="14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YEAR_QTR </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column combined both year and quarter (e.g., 20164), making it difficult to </a:t>
            </a:r>
            <a:r>
              <a:rPr lang="en-IN" sz="14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analyze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trends by quarter.</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Split the YEAR_QTR column into two separate columns, one for YEAR and one for QUARTER, using Power Query transformation functions.</a:t>
            </a:r>
          </a:p>
          <a:p>
            <a:pPr marL="342900" lvl="0" indent="-342900">
              <a:lnSpc>
                <a:spcPct val="107000"/>
              </a:lnSpc>
              <a:spcAft>
                <a:spcPts val="800"/>
              </a:spcAft>
              <a:buFont typeface="+mj-lt"/>
              <a:buAutoNum type="arabicPeriod"/>
              <a:tabLst>
                <a:tab pos="4572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Unwanted Columns</a:t>
            </a:r>
            <a:endPar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Challenge</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dataset included unnecessary columns like </a:t>
            </a:r>
            <a:r>
              <a:rPr lang="en-IN" sz="14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ADDRESS</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4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PHONE_NUMBER</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other irrelevant details, which cluttered the analysis.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IN"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Deleted unwanted columns to focus on key metrics such as patient revenue, hospital status, and geographic data.</a:t>
            </a:r>
          </a:p>
          <a:p>
            <a:pPr lvl="1"/>
            <a:endParaRPr lang="en-GB" sz="14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AEBE2F5-E2E0-1C63-486D-C480A4D83015}"/>
              </a:ext>
            </a:extLst>
          </p:cNvPr>
          <p:cNvSpPr txBox="1"/>
          <p:nvPr/>
        </p:nvSpPr>
        <p:spPr>
          <a:xfrm>
            <a:off x="279538" y="173143"/>
            <a:ext cx="6687792" cy="369332"/>
          </a:xfrm>
          <a:prstGeom prst="rect">
            <a:avLst/>
          </a:prstGeom>
          <a:noFill/>
        </p:spPr>
        <p:txBody>
          <a:bodyPr wrap="square">
            <a:spAutoFit/>
          </a:bodyPr>
          <a:lstStyle/>
          <a:p>
            <a:r>
              <a:rPr lang="en-GB" dirty="0">
                <a:solidFill>
                  <a:schemeClr val="bg1"/>
                </a:solidFill>
                <a:latin typeface="Times New Roman" panose="02020603050405020304" pitchFamily="18" charset="0"/>
                <a:cs typeface="Times New Roman" panose="02020603050405020304" pitchFamily="18" charset="0"/>
              </a:rPr>
              <a:t>Challenges Faced in Data Transformation</a:t>
            </a:r>
          </a:p>
        </p:txBody>
      </p:sp>
    </p:spTree>
    <p:extLst>
      <p:ext uri="{BB962C8B-B14F-4D97-AF65-F5344CB8AC3E}">
        <p14:creationId xmlns:p14="http://schemas.microsoft.com/office/powerpoint/2010/main" val="338448685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371CD1-5F2B-A567-04CD-1ACF4AA62E5F}"/>
              </a:ext>
            </a:extLst>
          </p:cNvPr>
          <p:cNvPicPr>
            <a:picLocks noChangeAspect="1"/>
          </p:cNvPicPr>
          <p:nvPr/>
        </p:nvPicPr>
        <p:blipFill>
          <a:blip r:embed="rId2"/>
          <a:srcRect/>
          <a:stretch/>
        </p:blipFill>
        <p:spPr>
          <a:xfrm>
            <a:off x="0" y="0"/>
            <a:ext cx="9144000" cy="6858000"/>
          </a:xfrm>
          <a:prstGeom prst="rect">
            <a:avLst/>
          </a:prstGeom>
        </p:spPr>
      </p:pic>
    </p:spTree>
    <p:extLst>
      <p:ext uri="{BB962C8B-B14F-4D97-AF65-F5344CB8AC3E}">
        <p14:creationId xmlns:p14="http://schemas.microsoft.com/office/powerpoint/2010/main" val="283875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B76690-90FC-17C4-1DAA-683443E42BFF}"/>
              </a:ext>
            </a:extLst>
          </p:cNvPr>
          <p:cNvSpPr txBox="1"/>
          <p:nvPr/>
        </p:nvSpPr>
        <p:spPr>
          <a:xfrm>
            <a:off x="241024" y="819335"/>
            <a:ext cx="8403534" cy="2854243"/>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Steady growth in total discharges from 2017 to 2019, indicating an increase in hospital throughput.</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consistent rise suggests that hospitals were efficiently managing higher patient volumes.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trend points to effective operational processes and potential improvements in patient care or hospital infrastructure.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increase aligns with growing demand or improved healthcare access.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4CCA0F6-F9D8-D727-EBFE-74E214AF7AE1}"/>
              </a:ext>
            </a:extLst>
          </p:cNvPr>
          <p:cNvSpPr txBox="1"/>
          <p:nvPr/>
        </p:nvSpPr>
        <p:spPr>
          <a:xfrm>
            <a:off x="303143" y="267564"/>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1) Total Discharge</a:t>
            </a:r>
          </a:p>
        </p:txBody>
      </p:sp>
      <p:pic>
        <p:nvPicPr>
          <p:cNvPr id="9" name="Picture 8">
            <a:extLst>
              <a:ext uri="{FF2B5EF4-FFF2-40B4-BE49-F238E27FC236}">
                <a16:creationId xmlns:a16="http://schemas.microsoft.com/office/drawing/2014/main" id="{F48B1251-8D1A-33ED-8A89-689A11338222}"/>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057184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6E6DB3-9DB1-F0B9-11A2-D1421372D2C0}"/>
              </a:ext>
            </a:extLst>
          </p:cNvPr>
          <p:cNvSpPr txBox="1"/>
          <p:nvPr/>
        </p:nvSpPr>
        <p:spPr>
          <a:xfrm>
            <a:off x="284715" y="3088611"/>
            <a:ext cx="8080513" cy="275787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stable number of total patient days from 2017 to 2019 reflects efficient patient flow and management within hospitals.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consistency in patient days highlights strong resource utilization, including beds and staffing.</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There were no significant fluctuations in patient turnover during this period, suggesting balanced admissions and discharge rates.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stability indicates hospitals were operating at optimal capacity without overburdening resources.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1E43CC9-1AEB-9C11-41B4-B0A2E1512842}"/>
              </a:ext>
            </a:extLst>
          </p:cNvPr>
          <p:cNvPicPr>
            <a:picLocks noChangeAspect="1"/>
          </p:cNvPicPr>
          <p:nvPr/>
        </p:nvPicPr>
        <p:blipFill>
          <a:blip r:embed="rId3"/>
          <a:stretch>
            <a:fillRect/>
          </a:stretch>
        </p:blipFill>
        <p:spPr>
          <a:xfrm>
            <a:off x="394046" y="654680"/>
            <a:ext cx="3331676" cy="2179652"/>
          </a:xfrm>
          <a:prstGeom prst="rect">
            <a:avLst/>
          </a:prstGeom>
        </p:spPr>
      </p:pic>
      <p:sp>
        <p:nvSpPr>
          <p:cNvPr id="5" name="TextBox 4">
            <a:extLst>
              <a:ext uri="{FF2B5EF4-FFF2-40B4-BE49-F238E27FC236}">
                <a16:creationId xmlns:a16="http://schemas.microsoft.com/office/drawing/2014/main" id="{ACB4124F-C4CB-B485-CC4C-90DFE5F7DDC3}"/>
              </a:ext>
            </a:extLst>
          </p:cNvPr>
          <p:cNvSpPr txBox="1"/>
          <p:nvPr/>
        </p:nvSpPr>
        <p:spPr>
          <a:xfrm>
            <a:off x="163996" y="148295"/>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2) Total Patient Days </a:t>
            </a:r>
          </a:p>
        </p:txBody>
      </p:sp>
    </p:spTree>
    <p:extLst>
      <p:ext uri="{BB962C8B-B14F-4D97-AF65-F5344CB8AC3E}">
        <p14:creationId xmlns:p14="http://schemas.microsoft.com/office/powerpoint/2010/main" val="60882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259A69-D66C-A9A7-8583-28C0B1383B01}"/>
              </a:ext>
            </a:extLst>
          </p:cNvPr>
          <p:cNvSpPr txBox="1"/>
          <p:nvPr/>
        </p:nvSpPr>
        <p:spPr>
          <a:xfrm>
            <a:off x="330476" y="3119233"/>
            <a:ext cx="8483048" cy="2751074"/>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 patient revenue remained consistently high from 2017 to 2019, reflecting robust billing and reimbursement systems.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slight dip observed in 2019 did not significantly impact overall financial stability.</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Revenue trends mirrored patient days, indicating a direct link between patient services and hospital income.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Financial performance remained strong, showcasing efficient revenue management practices.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E4C3F01-242E-D4E5-B60D-A56FBABAA792}"/>
              </a:ext>
            </a:extLst>
          </p:cNvPr>
          <p:cNvPicPr>
            <a:picLocks noChangeAspect="1"/>
          </p:cNvPicPr>
          <p:nvPr/>
        </p:nvPicPr>
        <p:blipFill>
          <a:blip r:embed="rId4"/>
          <a:srcRect/>
          <a:stretch/>
        </p:blipFill>
        <p:spPr>
          <a:xfrm>
            <a:off x="397565" y="549790"/>
            <a:ext cx="3873952" cy="1995672"/>
          </a:xfrm>
          <a:prstGeom prst="rect">
            <a:avLst/>
          </a:prstGeom>
        </p:spPr>
      </p:pic>
      <p:sp>
        <p:nvSpPr>
          <p:cNvPr id="5" name="TextBox 4">
            <a:extLst>
              <a:ext uri="{FF2B5EF4-FFF2-40B4-BE49-F238E27FC236}">
                <a16:creationId xmlns:a16="http://schemas.microsoft.com/office/drawing/2014/main" id="{7505DD03-3CCE-84D0-3271-CCD8CA54C35D}"/>
              </a:ext>
            </a:extLst>
          </p:cNvPr>
          <p:cNvSpPr txBox="1"/>
          <p:nvPr/>
        </p:nvSpPr>
        <p:spPr>
          <a:xfrm>
            <a:off x="163996" y="83690"/>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3) Net Patient Revenue</a:t>
            </a:r>
          </a:p>
        </p:txBody>
      </p:sp>
    </p:spTree>
    <p:extLst>
      <p:ext uri="{BB962C8B-B14F-4D97-AF65-F5344CB8AC3E}">
        <p14:creationId xmlns:p14="http://schemas.microsoft.com/office/powerpoint/2010/main" val="267320856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4B2F47-5F01-6CB5-47C7-31B1E70AD46A}"/>
              </a:ext>
            </a:extLst>
          </p:cNvPr>
          <p:cNvSpPr txBox="1"/>
          <p:nvPr/>
        </p:nvSpPr>
        <p:spPr>
          <a:xfrm>
            <a:off x="176303" y="3260035"/>
            <a:ext cx="8920368" cy="2751074"/>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Revenue showed a significant upward trend from 2016 to 2019, peaking in 2019 at $0.13 T.</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highest revenue growth occurred between 2017 and 2018, reflecting enhanced hospital efficiency and increased patient throughput.</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upward trend indicates sustained financial growth driven by improvements in operational efficiency.</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increase in revenue suggests successful strategies in patient management and service delivery.</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BCABE9-41A7-021F-CD6C-26AE1183757A}"/>
              </a:ext>
            </a:extLst>
          </p:cNvPr>
          <p:cNvPicPr>
            <a:picLocks noChangeAspect="1"/>
          </p:cNvPicPr>
          <p:nvPr/>
        </p:nvPicPr>
        <p:blipFill>
          <a:blip r:embed="rId4"/>
          <a:srcRect/>
          <a:stretch/>
        </p:blipFill>
        <p:spPr>
          <a:xfrm>
            <a:off x="422531" y="748090"/>
            <a:ext cx="4213956" cy="2258497"/>
          </a:xfrm>
          <a:prstGeom prst="rect">
            <a:avLst/>
          </a:prstGeom>
        </p:spPr>
      </p:pic>
      <p:sp>
        <p:nvSpPr>
          <p:cNvPr id="5" name="TextBox 4">
            <a:extLst>
              <a:ext uri="{FF2B5EF4-FFF2-40B4-BE49-F238E27FC236}">
                <a16:creationId xmlns:a16="http://schemas.microsoft.com/office/drawing/2014/main" id="{52CD42B4-8153-E5BA-1119-11C8680028EE}"/>
              </a:ext>
            </a:extLst>
          </p:cNvPr>
          <p:cNvSpPr txBox="1"/>
          <p:nvPr/>
        </p:nvSpPr>
        <p:spPr>
          <a:xfrm>
            <a:off x="288235" y="173143"/>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4) Revenue Trend </a:t>
            </a:r>
          </a:p>
        </p:txBody>
      </p:sp>
    </p:spTree>
    <p:extLst>
      <p:ext uri="{BB962C8B-B14F-4D97-AF65-F5344CB8AC3E}">
        <p14:creationId xmlns:p14="http://schemas.microsoft.com/office/powerpoint/2010/main" val="145687470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4467E7-EE77-58F1-9DEA-3B3A7A684571}"/>
              </a:ext>
            </a:extLst>
          </p:cNvPr>
          <p:cNvSpPr txBox="1"/>
          <p:nvPr/>
        </p:nvSpPr>
        <p:spPr>
          <a:xfrm>
            <a:off x="159025" y="3597610"/>
            <a:ext cx="8746435" cy="275787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Los Angeles County was the highest revenue generator, with over $133.47B, leading significantly compared to other counties.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Other major counties, like Orange and San Bernardino, also contributed substantial revenue, but at much lower rates than Los Angeles.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Disparities in revenue generation exist between counties, with smaller regions like San Francisco and Fresno contributing less.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Despite lower revenues, all counties provide essential healthcare services and remain crucial to the overall healthcare system.</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5C5597A-7A93-A5B3-CD49-6F436294288E}"/>
              </a:ext>
            </a:extLst>
          </p:cNvPr>
          <p:cNvPicPr>
            <a:picLocks noChangeAspect="1"/>
          </p:cNvPicPr>
          <p:nvPr/>
        </p:nvPicPr>
        <p:blipFill>
          <a:blip r:embed="rId4"/>
          <a:stretch>
            <a:fillRect/>
          </a:stretch>
        </p:blipFill>
        <p:spPr>
          <a:xfrm>
            <a:off x="412472" y="724618"/>
            <a:ext cx="7991061" cy="2396268"/>
          </a:xfrm>
          <a:prstGeom prst="rect">
            <a:avLst/>
          </a:prstGeom>
        </p:spPr>
      </p:pic>
      <p:sp>
        <p:nvSpPr>
          <p:cNvPr id="5" name="TextBox 4">
            <a:extLst>
              <a:ext uri="{FF2B5EF4-FFF2-40B4-BE49-F238E27FC236}">
                <a16:creationId xmlns:a16="http://schemas.microsoft.com/office/drawing/2014/main" id="{709F7CCD-C68D-3EAA-C321-98295FEC4EA6}"/>
              </a:ext>
            </a:extLst>
          </p:cNvPr>
          <p:cNvSpPr txBox="1"/>
          <p:nvPr/>
        </p:nvSpPr>
        <p:spPr>
          <a:xfrm>
            <a:off x="198782" y="212899"/>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5) County Wise No. of Hospitals/Revenue</a:t>
            </a:r>
          </a:p>
        </p:txBody>
      </p:sp>
    </p:spTree>
    <p:extLst>
      <p:ext uri="{BB962C8B-B14F-4D97-AF65-F5344CB8AC3E}">
        <p14:creationId xmlns:p14="http://schemas.microsoft.com/office/powerpoint/2010/main" val="229434524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0670FC-A124-2F14-A160-6C67BDE2D969}"/>
              </a:ext>
            </a:extLst>
          </p:cNvPr>
          <p:cNvSpPr txBox="1"/>
          <p:nvPr/>
        </p:nvSpPr>
        <p:spPr>
          <a:xfrm>
            <a:off x="253447" y="3811948"/>
            <a:ext cx="8736496" cy="275787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Comparable hospitals accounted for the largest share of revenue, dominating the healthcare landscape.</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Kaiser Foundation and State Hospitals contributed significantly but still lagged behind comparable hospitals.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Specialized facilities, such as Psychiatric Health Facilities and Shriners Hospitals, generated minimal revenue, indicating underutilization.</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Revenue concentration within certain hospital types suggests a need for optimization in specialized and underperforming hospitals.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308BD13-A854-3F64-BCA9-F27D8DFA21CE}"/>
              </a:ext>
            </a:extLst>
          </p:cNvPr>
          <p:cNvPicPr>
            <a:picLocks noChangeAspect="1"/>
          </p:cNvPicPr>
          <p:nvPr/>
        </p:nvPicPr>
        <p:blipFill>
          <a:blip r:embed="rId4"/>
          <a:stretch>
            <a:fillRect/>
          </a:stretch>
        </p:blipFill>
        <p:spPr>
          <a:xfrm>
            <a:off x="472109" y="792633"/>
            <a:ext cx="7856883" cy="2549238"/>
          </a:xfrm>
          <a:prstGeom prst="rect">
            <a:avLst/>
          </a:prstGeom>
        </p:spPr>
      </p:pic>
      <p:sp>
        <p:nvSpPr>
          <p:cNvPr id="5" name="TextBox 4">
            <a:extLst>
              <a:ext uri="{FF2B5EF4-FFF2-40B4-BE49-F238E27FC236}">
                <a16:creationId xmlns:a16="http://schemas.microsoft.com/office/drawing/2014/main" id="{8FC52068-B017-8B2A-BE61-B629660D6E33}"/>
              </a:ext>
            </a:extLst>
          </p:cNvPr>
          <p:cNvSpPr txBox="1"/>
          <p:nvPr/>
        </p:nvSpPr>
        <p:spPr>
          <a:xfrm>
            <a:off x="337930" y="222839"/>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6) Type of Hospital Revenue </a:t>
            </a:r>
          </a:p>
        </p:txBody>
      </p:sp>
    </p:spTree>
    <p:extLst>
      <p:ext uri="{BB962C8B-B14F-4D97-AF65-F5344CB8AC3E}">
        <p14:creationId xmlns:p14="http://schemas.microsoft.com/office/powerpoint/2010/main" val="401782478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44442F-E795-2029-007B-3725F6767955}"/>
              </a:ext>
            </a:extLst>
          </p:cNvPr>
          <p:cNvSpPr txBox="1"/>
          <p:nvPr/>
        </p:nvSpPr>
        <p:spPr>
          <a:xfrm>
            <a:off x="168965" y="3464079"/>
            <a:ext cx="8935278" cy="275787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 steady increase in QTD and YTD revenue was observed from 2016 to 2019, reflecting consistent financial growth across all four quarters.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2019 marked the highest QTD revenue, showing strong financial performance throughout the year.</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consistent quarterly growth pattern from 2016 to 2019 indicates effective financial management across the years.</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228600" algn="l"/>
              </a:tabLst>
            </a:pPr>
            <a:r>
              <a:rPr lang="en-IN"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sustained revenue growth demonstrates operational stability and effective service delivery.</a:t>
            </a:r>
            <a:endParaRPr lang="en-IN"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2B2D7CA-C1F6-DC65-47B1-85D18A740205}"/>
              </a:ext>
            </a:extLst>
          </p:cNvPr>
          <p:cNvPicPr>
            <a:picLocks noChangeAspect="1"/>
          </p:cNvPicPr>
          <p:nvPr/>
        </p:nvPicPr>
        <p:blipFill>
          <a:blip r:embed="rId4"/>
          <a:stretch>
            <a:fillRect/>
          </a:stretch>
        </p:blipFill>
        <p:spPr>
          <a:xfrm>
            <a:off x="596348" y="705733"/>
            <a:ext cx="7136296" cy="2345580"/>
          </a:xfrm>
          <a:prstGeom prst="rect">
            <a:avLst/>
          </a:prstGeom>
        </p:spPr>
      </p:pic>
      <p:sp>
        <p:nvSpPr>
          <p:cNvPr id="5" name="TextBox 4">
            <a:extLst>
              <a:ext uri="{FF2B5EF4-FFF2-40B4-BE49-F238E27FC236}">
                <a16:creationId xmlns:a16="http://schemas.microsoft.com/office/drawing/2014/main" id="{E89A616E-632E-A8E9-E2E4-9E267478AC71}"/>
              </a:ext>
            </a:extLst>
          </p:cNvPr>
          <p:cNvSpPr txBox="1"/>
          <p:nvPr/>
        </p:nvSpPr>
        <p:spPr>
          <a:xfrm>
            <a:off x="253448" y="173143"/>
            <a:ext cx="4572000" cy="369332"/>
          </a:xfrm>
          <a:prstGeom prst="rect">
            <a:avLst/>
          </a:prstGeom>
          <a:noFill/>
        </p:spPr>
        <p:txBody>
          <a:bodyPr wrap="square">
            <a:spAutoFit/>
          </a:bodyPr>
          <a:lstStyle/>
          <a:p>
            <a:r>
              <a:rPr lang="en-GB" b="1" dirty="0">
                <a:solidFill>
                  <a:schemeClr val="bg1"/>
                </a:solidFill>
                <a:latin typeface="Times New Roman" panose="02020603050405020304" pitchFamily="18" charset="0"/>
                <a:cs typeface="Times New Roman" panose="02020603050405020304" pitchFamily="18" charset="0"/>
              </a:rPr>
              <a:t>7)  QTD and YTD Revenue</a:t>
            </a:r>
          </a:p>
        </p:txBody>
      </p:sp>
    </p:spTree>
    <p:extLst>
      <p:ext uri="{BB962C8B-B14F-4D97-AF65-F5344CB8AC3E}">
        <p14:creationId xmlns:p14="http://schemas.microsoft.com/office/powerpoint/2010/main" val="83712890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244</TotalTime>
  <Words>1383</Words>
  <Application>Microsoft Office PowerPoint</Application>
  <PresentationFormat>On-screen Show (4:3)</PresentationFormat>
  <Paragraphs>99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Courier New</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PAVAN DEVARAKONDA</dc:creator>
  <cp:keywords/>
  <dc:description>generated using python-pptx</dc:description>
  <cp:lastModifiedBy>Pavan devarakonda</cp:lastModifiedBy>
  <cp:revision>16</cp:revision>
  <dcterms:created xsi:type="dcterms:W3CDTF">2013-01-27T09:14:16Z</dcterms:created>
  <dcterms:modified xsi:type="dcterms:W3CDTF">2024-10-13T12:35:00Z</dcterms:modified>
  <cp:category/>
</cp:coreProperties>
</file>